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embeddedFontLst>
    <p:embeddedFont>
      <p:font typeface="Roboto" panose="02000000000000000000" pitchFamily="2" charset="0"/>
      <p:regular r:id="rId11"/>
    </p:embeddedFont>
    <p:embeddedFont>
      <p:font typeface="Roboto Mono Medium" panose="020F0502020204030204" pitchFamily="3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FF50"/>
    <a:srgbClr val="FEFF00"/>
    <a:srgbClr val="212121"/>
    <a:srgbClr val="0B0F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8"/>
    <p:restoredTop sz="94610"/>
  </p:normalViewPr>
  <p:slideViewPr>
    <p:cSldViewPr snapToGrid="0" snapToObjects="1">
      <p:cViewPr>
        <p:scale>
          <a:sx n="108" d="100"/>
          <a:sy n="108" d="100"/>
        </p:scale>
        <p:origin x="-2680" y="-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0946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1030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12121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1030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12121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1030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12121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1030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12121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1030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12121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1030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12121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1030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12121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1030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12121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0F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5433522" y="2476691"/>
            <a:ext cx="8267621" cy="32762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Roboto Mono Medium" pitchFamily="34" charset="0"/>
                <a:ea typeface="Roboto Mono Medium" pitchFamily="34" charset="-122"/>
                <a:cs typeface="Roboto Mono Medium" pitchFamily="34" charset="-120"/>
              </a:rPr>
              <a:t>Optimizing </a:t>
            </a:r>
            <a:br>
              <a:rPr lang="en-US" sz="7200" dirty="0">
                <a:solidFill>
                  <a:srgbClr val="FFFFFF"/>
                </a:solidFill>
                <a:latin typeface="Roboto Mono Medium" pitchFamily="34" charset="0"/>
                <a:ea typeface="Roboto Mono Medium" pitchFamily="34" charset="-122"/>
                <a:cs typeface="Roboto Mono Medium" pitchFamily="34" charset="-120"/>
              </a:rPr>
            </a:br>
            <a:r>
              <a:rPr lang="en-US" sz="7200" dirty="0">
                <a:solidFill>
                  <a:srgbClr val="FFFFFF"/>
                </a:solidFill>
                <a:latin typeface="Roboto Mono Medium" pitchFamily="34" charset="0"/>
                <a:ea typeface="Roboto Mono Medium" pitchFamily="34" charset="-122"/>
                <a:cs typeface="Roboto Mono Medium" pitchFamily="34" charset="-120"/>
              </a:rPr>
              <a:t>Data Center &amp; Digital Asset Management</a:t>
            </a:r>
            <a:endParaRPr lang="en-US" sz="7200" dirty="0"/>
          </a:p>
        </p:txBody>
      </p:sp>
      <p:pic>
        <p:nvPicPr>
          <p:cNvPr id="7" name="Picture 6" descr="A yellow logo with a black background&#10;&#10;AI-generated content may be incorrect.">
            <a:extLst>
              <a:ext uri="{FF2B5EF4-FFF2-40B4-BE49-F238E27FC236}">
                <a16:creationId xmlns:a16="http://schemas.microsoft.com/office/drawing/2014/main" id="{C3EF376B-99AE-F605-32E6-F3030FD9ACC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9918"/>
          <a:stretch>
            <a:fillRect/>
          </a:stretch>
        </p:blipFill>
        <p:spPr>
          <a:xfrm>
            <a:off x="1115522" y="1820333"/>
            <a:ext cx="4133811" cy="458893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5486400" cy="8229600"/>
          </a:xfrm>
          <a:prstGeom prst="rect">
            <a:avLst/>
          </a:prstGeom>
          <a:solidFill>
            <a:srgbClr val="DFDFE0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280189" y="1254204"/>
            <a:ext cx="5861011" cy="14551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Roboto Mono Medium" pitchFamily="34" charset="0"/>
                <a:ea typeface="Roboto Mono Medium" pitchFamily="34" charset="-122"/>
                <a:cs typeface="Roboto Mono Medium" pitchFamily="34" charset="-120"/>
              </a:rPr>
              <a:t>The Challenge – </a:t>
            </a:r>
            <a:br>
              <a:rPr lang="en-US" sz="4450" dirty="0">
                <a:solidFill>
                  <a:srgbClr val="FFFFFF"/>
                </a:solidFill>
                <a:latin typeface="Roboto Mono Medium" pitchFamily="34" charset="0"/>
                <a:ea typeface="Roboto Mono Medium" pitchFamily="34" charset="-122"/>
                <a:cs typeface="Roboto Mono Medium" pitchFamily="34" charset="-120"/>
              </a:rPr>
            </a:br>
            <a:r>
              <a:rPr lang="en-US" sz="4450" dirty="0">
                <a:solidFill>
                  <a:srgbClr val="FFFFFF"/>
                </a:solidFill>
                <a:latin typeface="Roboto Mono Medium" pitchFamily="34" charset="0"/>
                <a:ea typeface="Roboto Mono Medium" pitchFamily="34" charset="-122"/>
                <a:cs typeface="Roboto Mono Medium" pitchFamily="34" charset="-120"/>
              </a:rPr>
              <a:t>need to update</a:t>
            </a:r>
            <a:endParaRPr lang="en-US" sz="4450" dirty="0"/>
          </a:p>
        </p:txBody>
      </p:sp>
      <p:sp>
        <p:nvSpPr>
          <p:cNvPr id="5" name="Shape 2"/>
          <p:cNvSpPr/>
          <p:nvPr/>
        </p:nvSpPr>
        <p:spPr>
          <a:xfrm>
            <a:off x="6280190" y="2938224"/>
            <a:ext cx="510302" cy="510302"/>
          </a:xfrm>
          <a:prstGeom prst="roundRect">
            <a:avLst>
              <a:gd name="adj" fmla="val 6667"/>
            </a:avLst>
          </a:prstGeom>
          <a:solidFill>
            <a:srgbClr val="40404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7017306" y="3011924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Data centers consume 1-2% of global electricity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6280190" y="3902154"/>
            <a:ext cx="510302" cy="510302"/>
          </a:xfrm>
          <a:prstGeom prst="roundRect">
            <a:avLst>
              <a:gd name="adj" fmla="val 6667"/>
            </a:avLst>
          </a:prstGeom>
          <a:solidFill>
            <a:srgbClr val="40404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7017306" y="3975854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Energy costs represent 60-80% of operational expenses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6280190" y="4866084"/>
            <a:ext cx="510302" cy="510302"/>
          </a:xfrm>
          <a:prstGeom prst="roundRect">
            <a:avLst>
              <a:gd name="adj" fmla="val 6667"/>
            </a:avLst>
          </a:prstGeom>
          <a:solidFill>
            <a:srgbClr val="40404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Text 7"/>
          <p:cNvSpPr/>
          <p:nvPr/>
        </p:nvSpPr>
        <p:spPr>
          <a:xfrm>
            <a:off x="7017306" y="4939784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Fluctuating energy markets create financial risk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6280190" y="5830014"/>
            <a:ext cx="510302" cy="510302"/>
          </a:xfrm>
          <a:prstGeom prst="roundRect">
            <a:avLst>
              <a:gd name="adj" fmla="val 6667"/>
            </a:avLst>
          </a:prstGeom>
          <a:solidFill>
            <a:srgbClr val="40404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7017306" y="5903714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Balancing carbon footprint with computing demands</a:t>
            </a:r>
            <a:endParaRPr lang="en-US" sz="175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4916063-93A4-3432-239A-1DB1DB47CDB5}"/>
              </a:ext>
            </a:extLst>
          </p:cNvPr>
          <p:cNvSpPr/>
          <p:nvPr/>
        </p:nvSpPr>
        <p:spPr>
          <a:xfrm>
            <a:off x="12310533" y="7727632"/>
            <a:ext cx="2319867" cy="389466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197072" y="544428"/>
            <a:ext cx="680489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Roboto Mono Medium" pitchFamily="34" charset="0"/>
                <a:ea typeface="Roboto Mono Medium" pitchFamily="34" charset="-122"/>
                <a:cs typeface="Roboto Mono Medium" pitchFamily="34" charset="-120"/>
              </a:rPr>
              <a:t>Introducing </a:t>
            </a:r>
            <a:r>
              <a:rPr lang="en-US" sz="4450" dirty="0">
                <a:solidFill>
                  <a:srgbClr val="FEFF00"/>
                </a:solidFill>
                <a:latin typeface="Roboto Mono Medium" pitchFamily="34" charset="0"/>
                <a:ea typeface="Roboto Mono Medium" pitchFamily="34" charset="-122"/>
                <a:cs typeface="Roboto Mono Medium" pitchFamily="34" charset="-120"/>
              </a:rPr>
              <a:t>Panoptic</a:t>
            </a:r>
            <a:endParaRPr lang="en-US" sz="4450" dirty="0">
              <a:solidFill>
                <a:srgbClr val="FEFF00"/>
              </a:solidFill>
            </a:endParaRPr>
          </a:p>
        </p:txBody>
      </p:sp>
      <p:sp>
        <p:nvSpPr>
          <p:cNvPr id="3" name="Text 1"/>
          <p:cNvSpPr/>
          <p:nvPr/>
        </p:nvSpPr>
        <p:spPr>
          <a:xfrm>
            <a:off x="4509373" y="1169904"/>
            <a:ext cx="561165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Roboto Mono Medium" pitchFamily="34" charset="0"/>
                <a:ea typeface="Roboto Mono Medium" pitchFamily="34" charset="-122"/>
                <a:cs typeface="Roboto Mono Medium" pitchFamily="34" charset="-120"/>
              </a:rPr>
              <a:t>Comprehensive </a:t>
            </a:r>
            <a:r>
              <a:rPr lang="en-US" sz="2200" dirty="0">
                <a:solidFill>
                  <a:srgbClr val="FEFF00"/>
                </a:solidFill>
                <a:latin typeface="Roboto Mono Medium" pitchFamily="34" charset="0"/>
                <a:ea typeface="Roboto Mono Medium" pitchFamily="34" charset="-122"/>
                <a:cs typeface="Roboto Mono Medium" pitchFamily="34" charset="-120"/>
              </a:rPr>
              <a:t>Energy</a:t>
            </a:r>
            <a:r>
              <a:rPr lang="en-US" sz="2200" dirty="0">
                <a:solidFill>
                  <a:srgbClr val="FFFFFF"/>
                </a:solidFill>
                <a:latin typeface="Roboto Mono Medium" pitchFamily="34" charset="0"/>
                <a:ea typeface="Roboto Mono Medium" pitchFamily="34" charset="-122"/>
                <a:cs typeface="Roboto Mono Medium" pitchFamily="34" charset="-120"/>
              </a:rPr>
              <a:t> Intelligence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1" y="2081859"/>
            <a:ext cx="4692610" cy="29134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400" b="1" dirty="0">
                <a:solidFill>
                  <a:srgbClr val="FEFF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Global</a:t>
            </a:r>
            <a:r>
              <a:rPr lang="en-US" sz="24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monitoring and optimization</a:t>
            </a:r>
            <a:br>
              <a:rPr lang="en-US" sz="24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</a:br>
            <a:r>
              <a:rPr lang="en-US" sz="24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across facility portfolio</a:t>
            </a:r>
          </a:p>
          <a:p>
            <a:pPr marL="0" indent="0" algn="l">
              <a:lnSpc>
                <a:spcPts val="2850"/>
              </a:lnSpc>
              <a:buNone/>
            </a:pPr>
            <a:endParaRPr lang="en-US" sz="2400" dirty="0">
              <a:solidFill>
                <a:srgbClr val="E5E0DF"/>
              </a:solidFill>
              <a:latin typeface="Roboto" pitchFamily="34" charset="0"/>
              <a:ea typeface="Roboto" pitchFamily="34" charset="-122"/>
              <a:cs typeface="Roboto" pitchFamily="34" charset="-120"/>
            </a:endParaRPr>
          </a:p>
          <a:p>
            <a:pPr>
              <a:lnSpc>
                <a:spcPts val="2850"/>
              </a:lnSpc>
            </a:pPr>
            <a:r>
              <a:rPr lang="en-US" sz="2400" b="1" dirty="0">
                <a:solidFill>
                  <a:srgbClr val="FEFF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Real-time</a:t>
            </a:r>
            <a:r>
              <a:rPr lang="en-US" sz="24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analytics with </a:t>
            </a:r>
          </a:p>
          <a:p>
            <a:pPr>
              <a:lnSpc>
                <a:spcPts val="2850"/>
              </a:lnSpc>
            </a:pPr>
            <a:r>
              <a:rPr lang="en-US" sz="24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predictive modeling</a:t>
            </a:r>
          </a:p>
          <a:p>
            <a:pPr>
              <a:lnSpc>
                <a:spcPts val="2850"/>
              </a:lnSpc>
            </a:pPr>
            <a:endParaRPr lang="en-US" sz="2400" dirty="0"/>
          </a:p>
          <a:p>
            <a:pPr>
              <a:lnSpc>
                <a:spcPts val="2850"/>
              </a:lnSpc>
            </a:pPr>
            <a:r>
              <a:rPr lang="en-US" sz="2400" b="1" dirty="0">
                <a:solidFill>
                  <a:srgbClr val="FEFF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ML-powered</a:t>
            </a:r>
            <a:r>
              <a:rPr lang="en-US" sz="24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infrastructure </a:t>
            </a:r>
          </a:p>
          <a:p>
            <a:pPr>
              <a:lnSpc>
                <a:spcPts val="2850"/>
              </a:lnSpc>
            </a:pPr>
            <a:r>
              <a:rPr lang="en-US" sz="24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investment guidance</a:t>
            </a:r>
            <a:endParaRPr lang="en-US" sz="2400" dirty="0"/>
          </a:p>
        </p:txBody>
      </p:sp>
      <p:sp>
        <p:nvSpPr>
          <p:cNvPr id="7" name="Text 5"/>
          <p:cNvSpPr/>
          <p:nvPr/>
        </p:nvSpPr>
        <p:spPr>
          <a:xfrm>
            <a:off x="7599521" y="3588901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42713AF-8329-A666-F2CF-9D4465F03837}"/>
              </a:ext>
            </a:extLst>
          </p:cNvPr>
          <p:cNvSpPr/>
          <p:nvPr/>
        </p:nvSpPr>
        <p:spPr>
          <a:xfrm>
            <a:off x="12310533" y="7727632"/>
            <a:ext cx="2319867" cy="389466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735509A-A460-C7C6-F922-736F4ABB3E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827" y="2081859"/>
            <a:ext cx="7772400" cy="520750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5486400" cy="8229600"/>
          </a:xfrm>
          <a:prstGeom prst="rect">
            <a:avLst/>
          </a:prstGeom>
          <a:solidFill>
            <a:srgbClr val="DFDFE0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280190" y="889992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Roboto Mono Medium" pitchFamily="34" charset="0"/>
                <a:ea typeface="Roboto Mono Medium" pitchFamily="34" charset="-122"/>
                <a:cs typeface="Roboto Mono Medium" pitchFamily="34" charset="-120"/>
              </a:rPr>
              <a:t>Integrated Asset Management</a:t>
            </a:r>
            <a:endParaRPr lang="en-US" sz="445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2647712"/>
            <a:ext cx="566976" cy="566976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280190" y="3345777"/>
            <a:ext cx="340102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Roboto Mono Medium" pitchFamily="34" charset="0"/>
                <a:ea typeface="Roboto Mono Medium" pitchFamily="34" charset="-122"/>
                <a:cs typeface="Roboto Mono Medium" pitchFamily="34" charset="-120"/>
              </a:rPr>
              <a:t>Real-Time Monitoring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6280190" y="3836196"/>
            <a:ext cx="363640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Unified dashboard for global facilities</a:t>
            </a:r>
            <a:endParaRPr lang="en-US" sz="175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0084" y="2647712"/>
            <a:ext cx="566976" cy="566976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10200084" y="3345777"/>
            <a:ext cx="357104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Roboto Mono Medium" pitchFamily="34" charset="0"/>
                <a:ea typeface="Roboto Mono Medium" pitchFamily="34" charset="-122"/>
                <a:cs typeface="Roboto Mono Medium" pitchFamily="34" charset="-120"/>
              </a:rPr>
              <a:t>Capacity Optimization</a:t>
            </a:r>
            <a:endParaRPr lang="en-US" sz="2200" dirty="0"/>
          </a:p>
        </p:txBody>
      </p:sp>
      <p:sp>
        <p:nvSpPr>
          <p:cNvPr id="10" name="Text 5"/>
          <p:cNvSpPr/>
          <p:nvPr/>
        </p:nvSpPr>
        <p:spPr>
          <a:xfrm>
            <a:off x="10200084" y="3836196"/>
            <a:ext cx="363652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AI-powered global resource allocation</a:t>
            </a:r>
            <a:endParaRPr lang="en-US" sz="175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0190" y="5080365"/>
            <a:ext cx="566976" cy="566976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10030869" y="5781999"/>
            <a:ext cx="4124518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Roboto Mono Medium" pitchFamily="34" charset="0"/>
                <a:cs typeface="Roboto Mono Medium" pitchFamily="34" charset="-120"/>
              </a:rPr>
              <a:t>Live Trade Opportunities</a:t>
            </a:r>
            <a:endParaRPr lang="en-US" sz="2200" dirty="0"/>
          </a:p>
        </p:txBody>
      </p:sp>
      <p:sp>
        <p:nvSpPr>
          <p:cNvPr id="13" name="Text 7"/>
          <p:cNvSpPr/>
          <p:nvPr/>
        </p:nvSpPr>
        <p:spPr>
          <a:xfrm>
            <a:off x="6280189" y="6474413"/>
            <a:ext cx="3636407" cy="11020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Identification of prime sites for </a:t>
            </a:r>
            <a:br>
              <a:rPr lang="en-US" sz="17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</a:br>
            <a:r>
              <a:rPr lang="en-US" sz="17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battery and other infrastructure </a:t>
            </a:r>
            <a:br>
              <a:rPr lang="en-US" sz="17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</a:br>
            <a:r>
              <a:rPr lang="en-US" sz="17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investment opportunities</a:t>
            </a:r>
            <a:endParaRPr lang="en-US" sz="175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8CE44FB-FC58-E8FB-CFC2-D3BBF1D4FDD0}"/>
              </a:ext>
            </a:extLst>
          </p:cNvPr>
          <p:cNvSpPr/>
          <p:nvPr/>
        </p:nvSpPr>
        <p:spPr>
          <a:xfrm>
            <a:off x="12310533" y="7727632"/>
            <a:ext cx="2319867" cy="389466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6">
            <a:extLst>
              <a:ext uri="{FF2B5EF4-FFF2-40B4-BE49-F238E27FC236}">
                <a16:creationId xmlns:a16="http://schemas.microsoft.com/office/drawing/2014/main" id="{73558284-E799-F047-287A-DCF9AA4829D7}"/>
              </a:ext>
            </a:extLst>
          </p:cNvPr>
          <p:cNvSpPr/>
          <p:nvPr/>
        </p:nvSpPr>
        <p:spPr>
          <a:xfrm>
            <a:off x="6280189" y="5781946"/>
            <a:ext cx="3636407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Roboto Mono Medium" pitchFamily="34" charset="0"/>
                <a:ea typeface="Roboto Mono Medium" pitchFamily="34" charset="-122"/>
                <a:cs typeface="Roboto Mono Medium" pitchFamily="34" charset="-120"/>
              </a:rPr>
              <a:t>CapEx Investment Analysis</a:t>
            </a:r>
            <a:endParaRPr lang="en-US" sz="2200" dirty="0"/>
          </a:p>
        </p:txBody>
      </p:sp>
      <p:sp>
        <p:nvSpPr>
          <p:cNvPr id="18" name="Text 7">
            <a:extLst>
              <a:ext uri="{FF2B5EF4-FFF2-40B4-BE49-F238E27FC236}">
                <a16:creationId xmlns:a16="http://schemas.microsoft.com/office/drawing/2014/main" id="{F7420DE6-CB3D-1EAC-AA7A-124037C8FDAE}"/>
              </a:ext>
            </a:extLst>
          </p:cNvPr>
          <p:cNvSpPr/>
          <p:nvPr/>
        </p:nvSpPr>
        <p:spPr>
          <a:xfrm>
            <a:off x="10030869" y="6127703"/>
            <a:ext cx="363640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Sustainability metrics and reporting</a:t>
            </a:r>
            <a:endParaRPr lang="en-US" sz="1750" dirty="0"/>
          </a:p>
        </p:txBody>
      </p:sp>
      <p:pic>
        <p:nvPicPr>
          <p:cNvPr id="20" name="Graphic 19" descr="Bank outline">
            <a:extLst>
              <a:ext uri="{FF2B5EF4-FFF2-40B4-BE49-F238E27FC236}">
                <a16:creationId xmlns:a16="http://schemas.microsoft.com/office/drawing/2014/main" id="{C5F7B9A5-CCF8-4C1B-90D8-E126B22259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079648" y="4959929"/>
            <a:ext cx="807847" cy="80784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2835235"/>
          </a:xfrm>
          <a:prstGeom prst="rect">
            <a:avLst/>
          </a:prstGeom>
          <a:solidFill>
            <a:srgbClr val="DFDFE0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320206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3542228"/>
            <a:ext cx="1156823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Roboto Mono Medium" pitchFamily="34" charset="0"/>
                <a:ea typeface="Roboto Mono Medium" pitchFamily="34" charset="-122"/>
                <a:cs typeface="Roboto Mono Medium" pitchFamily="34" charset="-120"/>
              </a:rPr>
              <a:t>Infrastructure Investment Analysis</a:t>
            </a:r>
            <a:endParaRPr lang="en-US" sz="445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4591169"/>
            <a:ext cx="4347567" cy="907256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020604" y="5725239"/>
            <a:ext cx="3893939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Roboto Mono Medium" pitchFamily="34" charset="0"/>
                <a:ea typeface="Roboto Mono Medium" pitchFamily="34" charset="-122"/>
                <a:cs typeface="Roboto Mono Medium" pitchFamily="34" charset="-120"/>
              </a:rPr>
              <a:t>Opportunity Identification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1020604" y="6569988"/>
            <a:ext cx="389393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Automated detection of potential infrastructure investment sites</a:t>
            </a:r>
            <a:endParaRPr lang="en-US" sz="175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1357" y="4591169"/>
            <a:ext cx="4347567" cy="907256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368171" y="572523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Roboto Mono Medium" pitchFamily="34" charset="0"/>
                <a:ea typeface="Roboto Mono Medium" pitchFamily="34" charset="-122"/>
                <a:cs typeface="Roboto Mono Medium" pitchFamily="34" charset="-120"/>
              </a:rPr>
              <a:t>ROI Calculation</a:t>
            </a:r>
            <a:endParaRPr lang="en-US" sz="2200" dirty="0"/>
          </a:p>
        </p:txBody>
      </p:sp>
      <p:sp>
        <p:nvSpPr>
          <p:cNvPr id="10" name="Text 5"/>
          <p:cNvSpPr/>
          <p:nvPr/>
        </p:nvSpPr>
        <p:spPr>
          <a:xfrm>
            <a:off x="5368171" y="6215658"/>
            <a:ext cx="3893939" cy="12180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Detailed financial modeling and projections, implications for energy cost hedging</a:t>
            </a:r>
            <a:endParaRPr lang="en-US" sz="175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88924" y="4591169"/>
            <a:ext cx="4347567" cy="907256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715738" y="5725239"/>
            <a:ext cx="357104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Roboto Mono Medium" pitchFamily="34" charset="0"/>
                <a:ea typeface="Roboto Mono Medium" pitchFamily="34" charset="-122"/>
                <a:cs typeface="Roboto Mono Medium" pitchFamily="34" charset="-120"/>
              </a:rPr>
              <a:t>Location Optimization</a:t>
            </a:r>
            <a:endParaRPr lang="en-US" sz="2200" dirty="0"/>
          </a:p>
        </p:txBody>
      </p:sp>
      <p:sp>
        <p:nvSpPr>
          <p:cNvPr id="13" name="Text 7"/>
          <p:cNvSpPr/>
          <p:nvPr/>
        </p:nvSpPr>
        <p:spPr>
          <a:xfrm>
            <a:off x="9715738" y="6215658"/>
            <a:ext cx="3893939" cy="12180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Geographic analysis for maximum efficiency based on climate, internet connectivity, and regional costs</a:t>
            </a:r>
            <a:endParaRPr lang="en-US" sz="175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CA7910F-0899-8733-81EC-EB09B5F9A749}"/>
              </a:ext>
            </a:extLst>
          </p:cNvPr>
          <p:cNvSpPr/>
          <p:nvPr/>
        </p:nvSpPr>
        <p:spPr>
          <a:xfrm>
            <a:off x="12310533" y="7727632"/>
            <a:ext cx="2319867" cy="389466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586627"/>
            <a:ext cx="1224867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Roboto Mono Medium" pitchFamily="34" charset="0"/>
                <a:ea typeface="Roboto Mono Medium" pitchFamily="34" charset="-122"/>
                <a:cs typeface="Roboto Mono Medium" pitchFamily="34" charset="-120"/>
              </a:rPr>
              <a:t>Integrated Portfolio Risk Management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862382"/>
            <a:ext cx="442138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Roboto Mono Medium" pitchFamily="34" charset="0"/>
                <a:ea typeface="Roboto Mono Medium" pitchFamily="34" charset="-122"/>
                <a:cs typeface="Roboto Mono Medium" pitchFamily="34" charset="-120"/>
              </a:rPr>
              <a:t>Advanced Financial Hedging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443526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Unified bitcoin and energy exposure dashboard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4010501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Futures and options strategy recommendations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93790" y="4577477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Exchange and OTC market connectivity</a:t>
            </a:r>
            <a:endParaRPr lang="en-US" sz="1750" dirty="0"/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9521" y="2890718"/>
            <a:ext cx="6244709" cy="2816423"/>
          </a:xfrm>
          <a:prstGeom prst="rect">
            <a:avLst/>
          </a:prstGeom>
        </p:spPr>
      </p:pic>
      <p:sp>
        <p:nvSpPr>
          <p:cNvPr id="8" name="Shape 5"/>
          <p:cNvSpPr/>
          <p:nvPr/>
        </p:nvSpPr>
        <p:spPr>
          <a:xfrm>
            <a:off x="9150072" y="5707142"/>
            <a:ext cx="226814" cy="226814"/>
          </a:xfrm>
          <a:prstGeom prst="roundRect">
            <a:avLst>
              <a:gd name="adj" fmla="val 8063"/>
            </a:avLst>
          </a:prstGeom>
          <a:solidFill>
            <a:srgbClr val="627A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9437846" y="5707142"/>
            <a:ext cx="1207770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Energy Cost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10798016" y="5707142"/>
            <a:ext cx="226814" cy="226814"/>
          </a:xfrm>
          <a:prstGeom prst="roundRect">
            <a:avLst>
              <a:gd name="adj" fmla="val 8063"/>
            </a:avLst>
          </a:prstGeom>
          <a:solidFill>
            <a:srgbClr val="D6FF3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11085790" y="5707142"/>
            <a:ext cx="1612463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Bitcoin Revenue</a:t>
            </a:r>
            <a:endParaRPr lang="en-US" sz="175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7057B74-D4EA-2F6D-A5F5-64FBBD857698}"/>
              </a:ext>
            </a:extLst>
          </p:cNvPr>
          <p:cNvSpPr/>
          <p:nvPr/>
        </p:nvSpPr>
        <p:spPr>
          <a:xfrm>
            <a:off x="12310533" y="7727632"/>
            <a:ext cx="2319867" cy="389466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51109"/>
            <a:ext cx="884634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Roboto Mono Medium" pitchFamily="34" charset="0"/>
                <a:ea typeface="Roboto Mono Medium" pitchFamily="34" charset="-122"/>
                <a:cs typeface="Roboto Mono Medium" pitchFamily="34" charset="-120"/>
              </a:rPr>
              <a:t>AI-Powered Recommendations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291471" y="3042999"/>
            <a:ext cx="340102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Roboto Mono Medium" pitchFamily="34" charset="0"/>
                <a:ea typeface="Roboto Mono Medium" pitchFamily="34" charset="-122"/>
                <a:cs typeface="Roboto Mono Medium" pitchFamily="34" charset="-120"/>
              </a:rPr>
              <a:t>Predictive Analytics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533418"/>
            <a:ext cx="3898702" cy="9470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Energy market movement </a:t>
            </a:r>
            <a:br>
              <a:rPr lang="en-US" sz="17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</a:br>
            <a:r>
              <a:rPr lang="en-US" sz="17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forecasting, compatible with </a:t>
            </a:r>
            <a:br>
              <a:rPr lang="en-US" sz="17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</a:br>
            <a:r>
              <a:rPr lang="en-US" sz="17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internal research forecasts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5633" y="3353991"/>
            <a:ext cx="339328" cy="42422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37790" y="304299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Roboto Mono Medium" pitchFamily="34" charset="0"/>
                <a:ea typeface="Roboto Mono Medium" pitchFamily="34" charset="-122"/>
                <a:cs typeface="Roboto Mono Medium" pitchFamily="34" charset="-120"/>
              </a:rPr>
              <a:t>Risk Assessment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937790" y="3533418"/>
            <a:ext cx="3898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Portfolio stress testing scenarios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5201" y="3353991"/>
            <a:ext cx="339328" cy="42422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37790" y="5495568"/>
            <a:ext cx="306097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Roboto Mono Medium" pitchFamily="34" charset="0"/>
                <a:ea typeface="Roboto Mono Medium" pitchFamily="34" charset="-122"/>
                <a:cs typeface="Roboto Mono Medium" pitchFamily="34" charset="-120"/>
              </a:rPr>
              <a:t>Hedging Strategies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937790" y="5985986"/>
            <a:ext cx="3898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Automated derivative selection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5201" y="5613559"/>
            <a:ext cx="339328" cy="424220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1631513" y="5495568"/>
            <a:ext cx="306097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Roboto Mono Medium" pitchFamily="34" charset="0"/>
                <a:ea typeface="Roboto Mono Medium" pitchFamily="34" charset="-122"/>
                <a:cs typeface="Roboto Mono Medium" pitchFamily="34" charset="-120"/>
              </a:rPr>
              <a:t>Opportunity Alerts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93790" y="5985986"/>
            <a:ext cx="3898702" cy="8790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Real-time arbitrage notifications</a:t>
            </a:r>
          </a:p>
          <a:p>
            <a:pPr marL="0" indent="0" algn="r">
              <a:lnSpc>
                <a:spcPts val="2850"/>
              </a:lnSpc>
              <a:buNone/>
            </a:pPr>
            <a:endParaRPr lang="en-US" sz="175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15633" y="5613559"/>
            <a:ext cx="339328" cy="42422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CF62664-8067-7D2D-27B6-0605149282AE}"/>
              </a:ext>
            </a:extLst>
          </p:cNvPr>
          <p:cNvSpPr/>
          <p:nvPr/>
        </p:nvSpPr>
        <p:spPr>
          <a:xfrm>
            <a:off x="12310533" y="7727632"/>
            <a:ext cx="2319867" cy="389466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5486400" cy="8229600"/>
          </a:xfrm>
          <a:prstGeom prst="rect">
            <a:avLst/>
          </a:prstGeom>
          <a:solidFill>
            <a:srgbClr val="DFDFE0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280190" y="1923455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Roboto Mono Medium" pitchFamily="34" charset="0"/>
                <a:ea typeface="Roboto Mono Medium" pitchFamily="34" charset="-122"/>
                <a:cs typeface="Roboto Mono Medium" pitchFamily="34" charset="-120"/>
              </a:rPr>
              <a:t>Why Panoptic?</a:t>
            </a:r>
            <a:endParaRPr lang="en-US" sz="4450" dirty="0"/>
          </a:p>
        </p:txBody>
      </p:sp>
      <p:sp>
        <p:nvSpPr>
          <p:cNvPr id="5" name="Text 2"/>
          <p:cNvSpPr/>
          <p:nvPr/>
        </p:nvSpPr>
        <p:spPr>
          <a:xfrm>
            <a:off x="6280190" y="3085743"/>
            <a:ext cx="2329815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E5E0DF"/>
                </a:solidFill>
                <a:latin typeface="Roboto Mono Medium" pitchFamily="34" charset="0"/>
                <a:ea typeface="Roboto Mono Medium" pitchFamily="34" charset="-122"/>
                <a:cs typeface="Roboto Mono Medium" pitchFamily="34" charset="-120"/>
              </a:rPr>
              <a:t>22%</a:t>
            </a:r>
            <a:endParaRPr lang="en-US" sz="5850" dirty="0"/>
          </a:p>
        </p:txBody>
      </p:sp>
      <p:sp>
        <p:nvSpPr>
          <p:cNvPr id="6" name="Text 3"/>
          <p:cNvSpPr/>
          <p:nvPr/>
        </p:nvSpPr>
        <p:spPr>
          <a:xfrm>
            <a:off x="6280190" y="4117538"/>
            <a:ext cx="2329815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Roboto Mono Medium" pitchFamily="34" charset="0"/>
                <a:ea typeface="Roboto Mono Medium" pitchFamily="34" charset="-122"/>
                <a:cs typeface="Roboto Mono Medium" pitchFamily="34" charset="-120"/>
              </a:rPr>
              <a:t>Energy Cost Reduction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6280190" y="4962287"/>
            <a:ext cx="232981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Average savings for enterprise clients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8893493" y="3085743"/>
            <a:ext cx="2329815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E5E0DF"/>
                </a:solidFill>
                <a:latin typeface="Roboto Mono Medium" pitchFamily="34" charset="0"/>
                <a:ea typeface="Roboto Mono Medium" pitchFamily="34" charset="-122"/>
                <a:cs typeface="Roboto Mono Medium" pitchFamily="34" charset="-120"/>
              </a:rPr>
              <a:t>35%</a:t>
            </a:r>
            <a:endParaRPr lang="en-US" sz="5850" dirty="0"/>
          </a:p>
        </p:txBody>
      </p:sp>
      <p:sp>
        <p:nvSpPr>
          <p:cNvPr id="9" name="Text 6"/>
          <p:cNvSpPr/>
          <p:nvPr/>
        </p:nvSpPr>
        <p:spPr>
          <a:xfrm>
            <a:off x="8893493" y="4117538"/>
            <a:ext cx="2329815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Roboto Mono Medium" pitchFamily="34" charset="0"/>
                <a:ea typeface="Roboto Mono Medium" pitchFamily="34" charset="-122"/>
                <a:cs typeface="Roboto Mono Medium" pitchFamily="34" charset="-120"/>
              </a:rPr>
              <a:t>Risk Exposure Decrease</a:t>
            </a:r>
            <a:endParaRPr lang="en-US" sz="2200" dirty="0"/>
          </a:p>
        </p:txBody>
      </p:sp>
      <p:sp>
        <p:nvSpPr>
          <p:cNvPr id="10" name="Text 7"/>
          <p:cNvSpPr/>
          <p:nvPr/>
        </p:nvSpPr>
        <p:spPr>
          <a:xfrm>
            <a:off x="8893493" y="4962287"/>
            <a:ext cx="232981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Through optimized hedging strategies</a:t>
            </a:r>
            <a:endParaRPr lang="en-US" sz="1750" dirty="0"/>
          </a:p>
        </p:txBody>
      </p:sp>
      <p:sp>
        <p:nvSpPr>
          <p:cNvPr id="11" name="Text 8"/>
          <p:cNvSpPr/>
          <p:nvPr/>
        </p:nvSpPr>
        <p:spPr>
          <a:xfrm>
            <a:off x="11506795" y="3085743"/>
            <a:ext cx="2329815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E5E0DF"/>
                </a:solidFill>
                <a:latin typeface="Roboto Mono Medium" pitchFamily="34" charset="0"/>
                <a:ea typeface="Roboto Mono Medium" pitchFamily="34" charset="-122"/>
                <a:cs typeface="Roboto Mono Medium" pitchFamily="34" charset="-120"/>
              </a:rPr>
              <a:t>3X</a:t>
            </a:r>
            <a:endParaRPr lang="en-US" sz="5850" dirty="0"/>
          </a:p>
        </p:txBody>
      </p:sp>
      <p:sp>
        <p:nvSpPr>
          <p:cNvPr id="12" name="Text 9"/>
          <p:cNvSpPr/>
          <p:nvPr/>
        </p:nvSpPr>
        <p:spPr>
          <a:xfrm>
            <a:off x="11506795" y="4117538"/>
            <a:ext cx="2329815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Roboto Mono Medium" pitchFamily="34" charset="0"/>
                <a:ea typeface="Roboto Mono Medium" pitchFamily="34" charset="-122"/>
                <a:cs typeface="Roboto Mono Medium" pitchFamily="34" charset="-120"/>
              </a:rPr>
              <a:t>ROI Multiplier</a:t>
            </a:r>
            <a:endParaRPr lang="en-US" sz="2200" dirty="0"/>
          </a:p>
        </p:txBody>
      </p:sp>
      <p:sp>
        <p:nvSpPr>
          <p:cNvPr id="13" name="Text 10"/>
          <p:cNvSpPr/>
          <p:nvPr/>
        </p:nvSpPr>
        <p:spPr>
          <a:xfrm>
            <a:off x="11506795" y="4962287"/>
            <a:ext cx="232981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For infrastructure investment decisions</a:t>
            </a:r>
            <a:endParaRPr lang="en-US" sz="1750" dirty="0"/>
          </a:p>
        </p:txBody>
      </p:sp>
      <p:sp>
        <p:nvSpPr>
          <p:cNvPr id="14" name="Text 11"/>
          <p:cNvSpPr/>
          <p:nvPr/>
        </p:nvSpPr>
        <p:spPr>
          <a:xfrm>
            <a:off x="6280190" y="5943243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Transform your data center energy management with Panoptic</a:t>
            </a:r>
            <a:endParaRPr lang="en-US" sz="175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AEEA637-2379-81FE-148A-374D5445485E}"/>
              </a:ext>
            </a:extLst>
          </p:cNvPr>
          <p:cNvSpPr/>
          <p:nvPr/>
        </p:nvSpPr>
        <p:spPr>
          <a:xfrm>
            <a:off x="12310533" y="7727632"/>
            <a:ext cx="2319867" cy="389466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250</Words>
  <Application>Microsoft Macintosh PowerPoint</Application>
  <PresentationFormat>Custom</PresentationFormat>
  <Paragraphs>66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Roboto Mono Medium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>Laurie Sartain</cp:lastModifiedBy>
  <cp:revision>2</cp:revision>
  <dcterms:created xsi:type="dcterms:W3CDTF">2025-06-21T22:12:19Z</dcterms:created>
  <dcterms:modified xsi:type="dcterms:W3CDTF">2025-06-21T22:53:18Z</dcterms:modified>
</cp:coreProperties>
</file>